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0" d="100"/>
          <a:sy n="70" d="100"/>
        </p:scale>
        <p:origin x="112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142246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hampoe/DS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ampoe/DSCapstone/blob/main/IBM-DS0321EN-SkillsNetwork_labs_module_1_L3_labs-jupyter-spacex-data_wrangling_jupyterli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ampoe/DSCapstone/blob/main/IBM-DS0321EN-SkillsNetwork_labs_module_2_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ampoe/DS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hampoe/DS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001066"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Lyandrei</a:t>
            </a:r>
            <a:r>
              <a:rPr lang="en-US" dirty="0" smtClean="0">
                <a:solidFill>
                  <a:schemeClr val="bg2"/>
                </a:solidFill>
                <a:latin typeface="Abadi"/>
                <a:ea typeface="SF Pro" pitchFamily="2" charset="0"/>
                <a:cs typeface="SF Pro" pitchFamily="2" charset="0"/>
              </a:rPr>
              <a:t> A. Paz de Leon</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June 5,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applied web scrapping to </a:t>
            </a:r>
            <a:r>
              <a:rPr lang="en-US" sz="2200" dirty="0" smtClean="0">
                <a:solidFill>
                  <a:schemeClr val="accent3">
                    <a:lumMod val="25000"/>
                  </a:schemeClr>
                </a:solidFill>
                <a:latin typeface="Abadi" panose="020B0604020104020204" pitchFamily="34" charset="0"/>
              </a:rPr>
              <a:t>web scrap </a:t>
            </a:r>
            <a:r>
              <a:rPr lang="en-US" sz="2200" dirty="0">
                <a:solidFill>
                  <a:schemeClr val="accent3">
                    <a:lumMod val="25000"/>
                  </a:schemeClr>
                </a:solidFill>
                <a:latin typeface="Abadi" panose="020B0604020104020204" pitchFamily="34" charset="0"/>
              </a:rPr>
              <a:t>Falcon 9 launch </a:t>
            </a:r>
            <a:r>
              <a:rPr lang="en-US" sz="2200" dirty="0" smtClean="0">
                <a:solidFill>
                  <a:schemeClr val="accent3">
                    <a:lumMod val="25000"/>
                  </a:schemeClr>
                </a:solidFill>
                <a:latin typeface="Abadi" panose="020B0604020104020204" pitchFamily="34" charset="0"/>
              </a:rPr>
              <a:t>records with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parsed the table and converted </a:t>
            </a:r>
            <a:r>
              <a:rPr lang="en-US" sz="2200" dirty="0" smtClean="0">
                <a:solidFill>
                  <a:schemeClr val="accent3">
                    <a:lumMod val="25000"/>
                  </a:schemeClr>
                </a:solidFill>
                <a:latin typeface="Abadi" panose="020B0604020104020204" pitchFamily="34" charset="0"/>
              </a:rPr>
              <a:t>it </a:t>
            </a:r>
            <a:r>
              <a:rPr lang="en-US" sz="2200" dirty="0">
                <a:solidFill>
                  <a:schemeClr val="accent3">
                    <a:lumMod val="25000"/>
                  </a:schemeClr>
                </a:solidFill>
                <a:latin typeface="Abadi" panose="020B0604020104020204" pitchFamily="34" charset="0"/>
              </a:rPr>
              <a:t>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https://github.com/Champoe/DSCapstone/blob/main/jupyter-labs-webscraping.ipynb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p:cNvPicPr>
            <a:picLocks noChangeAspect="1"/>
          </p:cNvPicPr>
          <p:nvPr/>
        </p:nvPicPr>
        <p:blipFill>
          <a:blip r:embed="rId4"/>
          <a:stretch>
            <a:fillRect/>
          </a:stretch>
        </p:blipFill>
        <p:spPr>
          <a:xfrm>
            <a:off x="7074766" y="1706447"/>
            <a:ext cx="3048000" cy="4248150"/>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2200" dirty="0">
                <a:solidFill>
                  <a:schemeClr val="accent3">
                    <a:lumMod val="25000"/>
                  </a:schemeClr>
                </a:solidFill>
                <a:latin typeface="Abadi" panose="020B0604020104020204" pitchFamily="34" charset="0"/>
              </a:rPr>
              <a:t>•   We performed exploratory data analysis and determined the training labels. </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calculated the number of launches at each site, and the number and occurrence of each orbits </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created landing outcome label from outcome column and exported the results to csv</a:t>
            </a:r>
            <a:r>
              <a:rPr lang="en-US" sz="2200" dirty="0" smtClean="0">
                <a:solidFill>
                  <a:schemeClr val="accent3">
                    <a:lumMod val="25000"/>
                  </a:schemeClr>
                </a:solidFill>
                <a:latin typeface="Abadi" panose="020B0604020104020204" pitchFamily="34" charset="0"/>
              </a:rPr>
              <a:t>.</a:t>
            </a:r>
          </a:p>
          <a:p>
            <a:endParaRPr lang="en-US" sz="2200" dirty="0">
              <a:solidFill>
                <a:schemeClr val="accent3">
                  <a:lumMod val="25000"/>
                </a:schemeClr>
              </a:solidFill>
              <a:latin typeface="Abadi" panose="020B0604020104020204" pitchFamily="34" charset="0"/>
            </a:endParaRPr>
          </a:p>
          <a:p>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a:t>
            </a:r>
          </a:p>
          <a:p>
            <a:pPr marL="0" indent="0">
              <a:buNone/>
            </a:pPr>
            <a:r>
              <a:rPr lang="en-US" dirty="0">
                <a:hlinkClick r:id="rId3"/>
              </a:rPr>
              <a:t>https://github.com/Champoe/DSCapstone/blob/main/IBM-DS0321EN-SkillsNetwork_labs_module_1_L3_labs-jupyter-spacex-data_wrangling_jupyterlite.jupyterlite.ipynb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 We explored the data by visualizing the relationship between flight number and launch Site, payload and launch site, success rate of each orbit type, flight number and orbit type, the launch success yearly trend. </a:t>
            </a:r>
            <a:endParaRPr lang="en-US" sz="2200" dirty="0" smtClean="0">
              <a:solidFill>
                <a:schemeClr val="accent3">
                  <a:lumMod val="25000"/>
                </a:schemeClr>
              </a:solidFill>
              <a:latin typeface="Abadi"/>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https://github.com/Champoe/DSCapstone/blob/main/IBM-DS0321EN-SkillsNetwork_labs_module_2_jupyter-labs-eda-dataviz.ipynb.jupyterlite.ipynb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p:cNvPicPr>
            <a:picLocks noChangeAspect="1"/>
          </p:cNvPicPr>
          <p:nvPr/>
        </p:nvPicPr>
        <p:blipFill>
          <a:blip r:embed="rId4"/>
          <a:stretch>
            <a:fillRect/>
          </a:stretch>
        </p:blipFill>
        <p:spPr>
          <a:xfrm>
            <a:off x="770012" y="4694482"/>
            <a:ext cx="4088592" cy="1482481"/>
          </a:xfrm>
          <a:prstGeom prst="rect">
            <a:avLst/>
          </a:prstGeom>
        </p:spPr>
      </p:pic>
      <p:pic>
        <p:nvPicPr>
          <p:cNvPr id="7" name="Picture 6"/>
          <p:cNvPicPr>
            <a:picLocks noChangeAspect="1"/>
          </p:cNvPicPr>
          <p:nvPr/>
        </p:nvPicPr>
        <p:blipFill>
          <a:blip r:embed="rId5"/>
          <a:stretch>
            <a:fillRect/>
          </a:stretch>
        </p:blipFill>
        <p:spPr>
          <a:xfrm>
            <a:off x="7384824" y="4284499"/>
            <a:ext cx="3130775" cy="1892464"/>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loaded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dataset into a PostgreSQL database without leaving the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applied EDA with SQL to get insight from the data. We wrote queries to find out for instance: </a:t>
            </a:r>
          </a:p>
          <a:p>
            <a:pPr marL="457200" lvl="1" indent="0">
              <a:lnSpc>
                <a:spcPct val="100000"/>
              </a:lnSpc>
              <a:spcBef>
                <a:spcPts val="1400"/>
              </a:spcBef>
              <a:buNone/>
            </a:pPr>
            <a:r>
              <a:rPr lang="en-US" sz="1400" dirty="0">
                <a:solidFill>
                  <a:schemeClr val="accent3">
                    <a:lumMod val="25000"/>
                  </a:schemeClr>
                </a:solidFill>
                <a:latin typeface="Abadi" panose="020B0604020104020204" pitchFamily="34" charset="0"/>
              </a:rPr>
              <a:t>-  The names of unique launch sites in the space mission. </a:t>
            </a:r>
          </a:p>
          <a:p>
            <a:pPr marL="457200" lvl="1" indent="0">
              <a:lnSpc>
                <a:spcPct val="100000"/>
              </a:lnSpc>
              <a:spcBef>
                <a:spcPts val="1400"/>
              </a:spcBef>
              <a:buNone/>
            </a:pPr>
            <a:r>
              <a:rPr lang="en-US" sz="1400" dirty="0">
                <a:solidFill>
                  <a:schemeClr val="accent3">
                    <a:lumMod val="25000"/>
                  </a:schemeClr>
                </a:solidFill>
                <a:latin typeface="Abadi" panose="020B0604020104020204" pitchFamily="34" charset="0"/>
              </a:rPr>
              <a:t>-  The total payload mass carried by boosters launched by NASA (CRS) </a:t>
            </a:r>
          </a:p>
          <a:p>
            <a:pPr marL="457200" lvl="1" indent="0">
              <a:lnSpc>
                <a:spcPct val="100000"/>
              </a:lnSpc>
              <a:spcBef>
                <a:spcPts val="1400"/>
              </a:spcBef>
              <a:buNone/>
            </a:pPr>
            <a:r>
              <a:rPr lang="en-US" sz="1400" dirty="0">
                <a:solidFill>
                  <a:schemeClr val="accent3">
                    <a:lumMod val="25000"/>
                  </a:schemeClr>
                </a:solidFill>
                <a:latin typeface="Abadi" panose="020B0604020104020204" pitchFamily="34" charset="0"/>
              </a:rPr>
              <a:t>-  The average payload mass carried by booster version F9 v1.1 </a:t>
            </a:r>
          </a:p>
          <a:p>
            <a:pPr marL="457200" lvl="1" indent="0">
              <a:lnSpc>
                <a:spcPct val="100000"/>
              </a:lnSpc>
              <a:spcBef>
                <a:spcPts val="1400"/>
              </a:spcBef>
              <a:buNone/>
            </a:pPr>
            <a:r>
              <a:rPr lang="en-US" sz="1400" dirty="0">
                <a:solidFill>
                  <a:schemeClr val="accent3">
                    <a:lumMod val="25000"/>
                  </a:schemeClr>
                </a:solidFill>
                <a:latin typeface="Abadi" panose="020B0604020104020204" pitchFamily="34" charset="0"/>
              </a:rPr>
              <a:t>-  The total number of successful and failure mission outcomes </a:t>
            </a:r>
          </a:p>
          <a:p>
            <a:pPr marL="457200" lvl="1" indent="0">
              <a:lnSpc>
                <a:spcPct val="100000"/>
              </a:lnSpc>
              <a:spcBef>
                <a:spcPts val="1400"/>
              </a:spcBef>
              <a:buNone/>
            </a:pPr>
            <a:r>
              <a:rPr lang="en-US" sz="1400" dirty="0">
                <a:solidFill>
                  <a:schemeClr val="accent3">
                    <a:lumMod val="25000"/>
                  </a:schemeClr>
                </a:solidFill>
                <a:latin typeface="Abadi" panose="020B0604020104020204" pitchFamily="34" charset="0"/>
              </a:rPr>
              <a:t>-  The failed landing outcomes in drone ship, their booster version and launch site names.</a:t>
            </a: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https://github.com/Champoe/DSCapstone/blob/main/jupyter-labs-eda-sql-coursera_sqllite.ipynb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marked all launch sites, and added map objects such as markers, circles, lines to mark the success or failure of launches for each site on the folium map. </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assigned the feature launch outcomes (failure or success) to class 0 and 1.i.e., 0 for failure, and 1 for success. </a:t>
            </a:r>
          </a:p>
          <a:p>
            <a:pPr>
              <a:lnSpc>
                <a:spcPct val="100000"/>
              </a:lnSpc>
              <a:spcBef>
                <a:spcPts val="1400"/>
              </a:spcBef>
            </a:pPr>
            <a:r>
              <a:rPr lang="en-US" sz="2200" dirty="0" smtClean="0">
                <a:solidFill>
                  <a:schemeClr val="accent3">
                    <a:lumMod val="25000"/>
                  </a:schemeClr>
                </a:solidFill>
                <a:latin typeface="Abadi" panose="020B0604020104020204" pitchFamily="34" charset="0"/>
              </a:rPr>
              <a:t>Using </a:t>
            </a:r>
            <a:r>
              <a:rPr lang="en-US" sz="2200" dirty="0">
                <a:solidFill>
                  <a:schemeClr val="accent3">
                    <a:lumMod val="25000"/>
                  </a:schemeClr>
                </a:solidFill>
                <a:latin typeface="Abadi" panose="020B0604020104020204" pitchFamily="34" charset="0"/>
              </a:rPr>
              <a:t>the color-labeled marker clusters, we identified which launch sites have relatively high success rate. </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calculated the distances between a launch site to its proximities. We answered some question for instance: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Are launch sites near railways, highways and </a:t>
            </a:r>
            <a:r>
              <a:rPr lang="en-US" sz="2200" dirty="0" smtClean="0">
                <a:solidFill>
                  <a:schemeClr val="accent3">
                    <a:lumMod val="25000"/>
                  </a:schemeClr>
                </a:solidFill>
                <a:latin typeface="Abadi" panose="020B0604020104020204" pitchFamily="34" charset="0"/>
              </a:rPr>
              <a:t>coastlines</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Do launch sites keep certain distance away from </a:t>
            </a:r>
            <a:r>
              <a:rPr lang="en-US" sz="2200" dirty="0" smtClean="0">
                <a:solidFill>
                  <a:schemeClr val="accent3">
                    <a:lumMod val="25000"/>
                  </a:schemeClr>
                </a:solidFill>
                <a:latin typeface="Abadi" panose="020B0604020104020204" pitchFamily="34" charset="0"/>
              </a:rPr>
              <a:t>cities</a:t>
            </a:r>
            <a:r>
              <a:rPr lang="en-US" sz="2200" dirty="0">
                <a:solidFill>
                  <a:schemeClr val="accent3">
                    <a:lumMod val="25000"/>
                  </a:schemeClr>
                </a:solidFill>
                <a:latin typeface="Abadi" panose="020B0604020104020204" pitchFamily="34" charset="0"/>
              </a:rPr>
              <a:t>?</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We plotted pie charts showing the total launches by a certain sites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We plotted scatter graph showing the relationship with Outcome and Payload Mass (Kg) for the different booster </a:t>
            </a:r>
            <a:r>
              <a:rPr lang="en-US" sz="2200" dirty="0" smtClean="0">
                <a:solidFill>
                  <a:schemeClr val="accent3">
                    <a:lumMod val="25000"/>
                  </a:schemeClr>
                </a:solidFill>
                <a:latin typeface="Abadi" panose="020B0604020104020204" pitchFamily="34" charset="0"/>
              </a:rPr>
              <a:t>version.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10420638" cy="8359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From the plot, we found that the larger the flight amount at a launch site, the greater the success rate at a launch </a:t>
            </a:r>
            <a:r>
              <a:rPr lang="en-US" sz="2200" dirty="0" smtClean="0">
                <a:solidFill>
                  <a:schemeClr val="accent3">
                    <a:lumMod val="25000"/>
                  </a:schemeClr>
                </a:solidFill>
                <a:latin typeface="Abadi" panose="020B0604020104020204" pitchFamily="34" charset="0"/>
              </a:rPr>
              <a:t>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770011" y="3175385"/>
            <a:ext cx="10687961" cy="208912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809961" y="2804839"/>
            <a:ext cx="10648011" cy="208131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From the plot, we can see that ES-L1, GEO, HEO, SSO, VLEO had the most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3970139"/>
            <a:ext cx="10515600" cy="205543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1246650"/>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908492" y="3587986"/>
            <a:ext cx="10377119" cy="202836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3970139"/>
            <a:ext cx="10515600" cy="205543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15600" cy="111017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can observe that success rate since 2013 kept on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715596" y="3375661"/>
            <a:ext cx="10624430" cy="207670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8488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6017551" y="1598975"/>
            <a:ext cx="5268060" cy="39153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4487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1141613" y="3228195"/>
            <a:ext cx="9002381" cy="222916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7216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calculated the average payload mass carried by booster version F9 v1.1 as 2928.4</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1951351" y="3038393"/>
            <a:ext cx="7382905" cy="220058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1310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observed that the dates of the first successful landing outcome on ground pad was </a:t>
            </a:r>
            <a:r>
              <a:rPr lang="en-US" sz="2200" dirty="0" smtClean="0">
                <a:solidFill>
                  <a:schemeClr val="accent3">
                    <a:lumMod val="25000"/>
                  </a:schemeClr>
                </a:solidFill>
                <a:latin typeface="Abadi"/>
              </a:rPr>
              <a:t>8th January, 2018</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2475299" y="2998010"/>
            <a:ext cx="6335009" cy="255305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the WHERE clause to filter for boosters which have successfully landed on drone ship and applied the AND condition to determine successful landing with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2074384" y="3090432"/>
            <a:ext cx="7906853" cy="308653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87606"/>
            <a:ext cx="9822828" cy="4537967"/>
          </a:xfrm>
          <a:prstGeom prst="rect">
            <a:avLst/>
          </a:prstGeom>
        </p:spPr>
        <p:txBody>
          <a:bodyPr lIns="91440" tIns="45720" rIns="91440" bIns="45720" anchor="t">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t>
            </a:r>
            <a:r>
              <a:rPr lang="en-US" sz="2200" dirty="0" smtClean="0">
                <a:solidFill>
                  <a:schemeClr val="accent3">
                    <a:lumMod val="25000"/>
                  </a:schemeClr>
                </a:solidFill>
                <a:latin typeface="Abadi" panose="020B0604020104020204" pitchFamily="34" charset="0"/>
              </a:rPr>
              <a:t>methodologies</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Data Collection through API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Data Collection with Web Scraping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Data Wrangling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Exploratory Data Analysis with SQL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Exploratory Data Analysis with Data Visualization -  Interactive Visual Analytics with Folium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Machine Learning Prediction</a:t>
            </a:r>
            <a:endParaRPr lang="en-US" sz="19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a:t>
            </a:r>
            <a:r>
              <a:rPr lang="en-US" sz="2200" dirty="0" smtClean="0">
                <a:solidFill>
                  <a:schemeClr val="accent3">
                    <a:lumMod val="25000"/>
                  </a:schemeClr>
                </a:solidFill>
                <a:latin typeface="Abadi" panose="020B0604020104020204" pitchFamily="34" charset="0"/>
              </a:rPr>
              <a:t>results</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Exploratory Data Analysis result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Interactive analytics in screenshots </a:t>
            </a:r>
          </a:p>
          <a:p>
            <a:pPr marL="857250" lvl="1" indent="-400050">
              <a:lnSpc>
                <a:spcPct val="100000"/>
              </a:lnSpc>
              <a:spcBef>
                <a:spcPts val="1400"/>
              </a:spcBef>
              <a:buFont typeface="+mj-lt"/>
              <a:buAutoNum type="romanLcPeriod"/>
            </a:pPr>
            <a:r>
              <a:rPr lang="en-US" sz="1900" dirty="0">
                <a:solidFill>
                  <a:schemeClr val="accent3">
                    <a:lumMod val="25000"/>
                  </a:schemeClr>
                </a:solidFill>
                <a:latin typeface="Abadi" panose="020B0604020104020204" pitchFamily="34" charset="0"/>
              </a:rPr>
              <a:t>-  Predictive Analytics result</a:t>
            </a:r>
            <a:endParaRPr lang="en-US" sz="19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wildcard like ‘%’ to filter for WHERE </a:t>
            </a:r>
            <a:r>
              <a:rPr lang="en-US" sz="2200" dirty="0" err="1">
                <a:solidFill>
                  <a:schemeClr val="accent3">
                    <a:lumMod val="25000"/>
                  </a:schemeClr>
                </a:solidFill>
                <a:latin typeface="Abadi" panose="020B0604020104020204" pitchFamily="34" charset="0"/>
              </a:rPr>
              <a:t>MissionOutcome</a:t>
            </a:r>
            <a:r>
              <a:rPr lang="en-US" sz="2200" dirty="0">
                <a:solidFill>
                  <a:schemeClr val="accent3">
                    <a:lumMod val="25000"/>
                  </a:schemeClr>
                </a:solidFill>
                <a:latin typeface="Abadi" panose="020B0604020104020204" pitchFamily="34" charset="0"/>
              </a:rPr>
              <a:t> was a success or a failure.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2584043" y="2699853"/>
            <a:ext cx="6887536" cy="347711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determined the booster that have carried the maximum payload using a subquery in the WHERE clause and the MAX() function.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2469727" y="2900937"/>
            <a:ext cx="7116168" cy="312463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 We used a combinations of the WHERE clause, LIKE, AND, and BETWEEN conditions to filter for failed landing outcomes in drone ship, their booster versions, and launch site names for year 2015</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1955305" y="3016785"/>
            <a:ext cx="8145012" cy="341042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68359" y="1607261"/>
            <a:ext cx="3889613" cy="248706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We selected Landing outcomes and the COUNT of landing outcomes from the data and used the WHERE clause to filter for landing outcomes BETWEEN 2010-06-04 to 2010-03-20. </a:t>
            </a:r>
          </a:p>
          <a:p>
            <a:pPr>
              <a:lnSpc>
                <a:spcPct val="100000"/>
              </a:lnSpc>
              <a:spcBef>
                <a:spcPts val="1400"/>
              </a:spcBef>
            </a:pPr>
            <a:r>
              <a:rPr lang="en-US" sz="1800" dirty="0" smtClean="0">
                <a:solidFill>
                  <a:schemeClr val="accent3">
                    <a:lumMod val="25000"/>
                  </a:schemeClr>
                </a:solidFill>
                <a:latin typeface="Abadi"/>
              </a:rPr>
              <a:t>We </a:t>
            </a:r>
            <a:r>
              <a:rPr lang="en-US" sz="1800" dirty="0">
                <a:solidFill>
                  <a:schemeClr val="accent3">
                    <a:lumMod val="25000"/>
                  </a:schemeClr>
                </a:solidFill>
                <a:latin typeface="Abadi"/>
              </a:rPr>
              <a:t>applied the GROUP BY clause to group the landing outcomes and the ORDER BY clause to order the grouped landing outcome in descending order.</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770011" y="1607261"/>
            <a:ext cx="6798348" cy="414112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4" name="Picture 3"/>
          <p:cNvPicPr>
            <a:picLocks noChangeAspect="1"/>
          </p:cNvPicPr>
          <p:nvPr/>
        </p:nvPicPr>
        <p:blipFill>
          <a:blip r:embed="rId3"/>
          <a:stretch>
            <a:fillRect/>
          </a:stretch>
        </p:blipFill>
        <p:spPr>
          <a:xfrm>
            <a:off x="2046361" y="1492467"/>
            <a:ext cx="7962900" cy="473392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2" name="Content Placeholder 1"/>
          <p:cNvPicPr>
            <a:picLocks noGrp="1" noChangeAspect="1"/>
          </p:cNvPicPr>
          <p:nvPr>
            <p:ph idx="4294967295"/>
          </p:nvPr>
        </p:nvPicPr>
        <p:blipFill>
          <a:blip r:embed="rId3"/>
          <a:stretch>
            <a:fillRect/>
          </a:stretch>
        </p:blipFill>
        <p:spPr>
          <a:xfrm>
            <a:off x="769938" y="1845849"/>
            <a:ext cx="9745662" cy="4310890"/>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2" name="Picture 1"/>
          <p:cNvPicPr>
            <a:picLocks noChangeAspect="1"/>
          </p:cNvPicPr>
          <p:nvPr/>
        </p:nvPicPr>
        <p:blipFill>
          <a:blip r:embed="rId3"/>
          <a:stretch>
            <a:fillRect/>
          </a:stretch>
        </p:blipFill>
        <p:spPr>
          <a:xfrm>
            <a:off x="770011" y="1386898"/>
            <a:ext cx="10810875" cy="463867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2" name="Picture 1"/>
          <p:cNvPicPr>
            <a:picLocks noChangeAspect="1"/>
          </p:cNvPicPr>
          <p:nvPr/>
        </p:nvPicPr>
        <p:blipFill>
          <a:blip r:embed="rId3"/>
          <a:stretch>
            <a:fillRect/>
          </a:stretch>
        </p:blipFill>
        <p:spPr>
          <a:xfrm>
            <a:off x="770011" y="1528763"/>
            <a:ext cx="9886950" cy="464820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23833"/>
            <a:ext cx="10629903" cy="47017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marL="457200" lvl="1" indent="0">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t>
            </a:r>
            <a:r>
              <a:rPr lang="en-US" sz="2200" dirty="0" smtClean="0">
                <a:solidFill>
                  <a:schemeClr val="accent3">
                    <a:lumMod val="25000"/>
                  </a:schemeClr>
                </a:solidFill>
                <a:latin typeface="Abadi" panose="020B0604020104020204" pitchFamily="34" charset="0"/>
              </a:rPr>
              <a:t>answers</a:t>
            </a:r>
          </a:p>
          <a:p>
            <a:pPr marL="457200" lvl="1" indent="0">
              <a:spcBef>
                <a:spcPts val="1400"/>
              </a:spcBef>
              <a:buNone/>
            </a:pPr>
            <a:r>
              <a:rPr lang="en-US" sz="1800" dirty="0">
                <a:solidFill>
                  <a:schemeClr val="accent3">
                    <a:lumMod val="25000"/>
                  </a:schemeClr>
                </a:solidFill>
                <a:latin typeface="Abadi" panose="020B0604020104020204" pitchFamily="34" charset="0"/>
              </a:rPr>
              <a:t>-  What factors determine if the rocket will land successfully? </a:t>
            </a:r>
          </a:p>
          <a:p>
            <a:pPr marL="457200" lvl="1" indent="0">
              <a:spcBef>
                <a:spcPts val="1400"/>
              </a:spcBef>
              <a:buNone/>
            </a:pPr>
            <a:r>
              <a:rPr lang="en-US" sz="1800" dirty="0">
                <a:solidFill>
                  <a:schemeClr val="accent3">
                    <a:lumMod val="25000"/>
                  </a:schemeClr>
                </a:solidFill>
                <a:latin typeface="Abadi" panose="020B0604020104020204" pitchFamily="34" charset="0"/>
              </a:rPr>
              <a:t>-  The interaction amongst various features that determine the success rate of a successful landing. </a:t>
            </a:r>
          </a:p>
          <a:p>
            <a:pPr marL="457200" lvl="1" indent="0">
              <a:spcBef>
                <a:spcPts val="1400"/>
              </a:spcBef>
              <a:buNone/>
            </a:pPr>
            <a:r>
              <a:rPr lang="en-US" sz="1800" dirty="0">
                <a:solidFill>
                  <a:schemeClr val="accent3">
                    <a:lumMod val="25000"/>
                  </a:schemeClr>
                </a:solidFill>
                <a:latin typeface="Abadi" panose="020B0604020104020204" pitchFamily="34" charset="0"/>
              </a:rPr>
              <a:t>-  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2" name="Picture 1"/>
          <p:cNvPicPr>
            <a:picLocks noChangeAspect="1"/>
          </p:cNvPicPr>
          <p:nvPr/>
        </p:nvPicPr>
        <p:blipFill>
          <a:blip r:embed="rId3"/>
          <a:stretch>
            <a:fillRect/>
          </a:stretch>
        </p:blipFill>
        <p:spPr>
          <a:xfrm>
            <a:off x="2341636" y="1624226"/>
            <a:ext cx="7372350" cy="42100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2" name="Picture 1"/>
          <p:cNvPicPr>
            <a:picLocks noChangeAspect="1"/>
          </p:cNvPicPr>
          <p:nvPr/>
        </p:nvPicPr>
        <p:blipFill>
          <a:blip r:embed="rId3"/>
          <a:stretch>
            <a:fillRect/>
          </a:stretch>
        </p:blipFill>
        <p:spPr>
          <a:xfrm>
            <a:off x="500062" y="1409700"/>
            <a:ext cx="11191875" cy="403860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823912" y="1862137"/>
            <a:ext cx="10544175" cy="313372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3851085" y="3712586"/>
            <a:ext cx="3752850" cy="27146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 </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larger the flight amount at a launch site, the greater the success rate at a launch site. </a:t>
            </a:r>
          </a:p>
          <a:p>
            <a:pPr>
              <a:lnSpc>
                <a:spcPct val="100000"/>
              </a:lnSpc>
              <a:spcBef>
                <a:spcPts val="1400"/>
              </a:spcBef>
            </a:pPr>
            <a:r>
              <a:rPr lang="en-US" sz="2200" dirty="0" smtClean="0">
                <a:solidFill>
                  <a:schemeClr val="accent3">
                    <a:lumMod val="25000"/>
                  </a:schemeClr>
                </a:solidFill>
                <a:latin typeface="Abadi" panose="020B0604020104020204" pitchFamily="34" charset="0"/>
              </a:rPr>
              <a:t>Launch </a:t>
            </a:r>
            <a:r>
              <a:rPr lang="en-US" sz="2200" dirty="0">
                <a:solidFill>
                  <a:schemeClr val="accent3">
                    <a:lumMod val="25000"/>
                  </a:schemeClr>
                </a:solidFill>
                <a:latin typeface="Abadi" panose="020B0604020104020204" pitchFamily="34" charset="0"/>
              </a:rPr>
              <a:t>success rate started to increase in 2013 till 2020. </a:t>
            </a:r>
          </a:p>
          <a:p>
            <a:pPr>
              <a:lnSpc>
                <a:spcPct val="100000"/>
              </a:lnSpc>
              <a:spcBef>
                <a:spcPts val="1400"/>
              </a:spcBef>
            </a:pPr>
            <a:r>
              <a:rPr lang="en-US" sz="2200" dirty="0" smtClean="0">
                <a:solidFill>
                  <a:schemeClr val="accent3">
                    <a:lumMod val="25000"/>
                  </a:schemeClr>
                </a:solidFill>
                <a:latin typeface="Abadi" panose="020B0604020104020204" pitchFamily="34" charset="0"/>
              </a:rPr>
              <a:t>Orbits </a:t>
            </a:r>
            <a:r>
              <a:rPr lang="en-US" sz="2200" dirty="0">
                <a:solidFill>
                  <a:schemeClr val="accent3">
                    <a:lumMod val="25000"/>
                  </a:schemeClr>
                </a:solidFill>
                <a:latin typeface="Abadi" panose="020B0604020104020204" pitchFamily="34" charset="0"/>
              </a:rPr>
              <a:t>ES-L1, GEO, HEO, SSO, VLEO had the most success rate. </a:t>
            </a:r>
          </a:p>
          <a:p>
            <a:pPr>
              <a:lnSpc>
                <a:spcPct val="100000"/>
              </a:lnSpc>
              <a:spcBef>
                <a:spcPts val="1400"/>
              </a:spcBef>
            </a:pPr>
            <a:r>
              <a:rPr lang="en-US" sz="2200" dirty="0" smtClean="0">
                <a:solidFill>
                  <a:schemeClr val="accent3">
                    <a:lumMod val="25000"/>
                  </a:schemeClr>
                </a:solidFill>
                <a:latin typeface="Abadi" panose="020B0604020104020204" pitchFamily="34" charset="0"/>
              </a:rPr>
              <a:t>KSC </a:t>
            </a:r>
            <a:r>
              <a:rPr lang="en-US" sz="2200" dirty="0">
                <a:solidFill>
                  <a:schemeClr val="accent3">
                    <a:lumMod val="25000"/>
                  </a:schemeClr>
                </a:solidFill>
                <a:latin typeface="Abadi" panose="020B0604020104020204" pitchFamily="34" charset="0"/>
              </a:rPr>
              <a:t>LC-39A had the most successful launches of any sites. </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Decision tree classifier is the best machine learning algorithm for this task.</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a:t>
            </a:r>
            <a:r>
              <a:rPr lang="en-US" sz="8800" dirty="0" smtClean="0">
                <a:solidFill>
                  <a:schemeClr val="accent3">
                    <a:lumMod val="25000"/>
                  </a:schemeClr>
                </a:solidFill>
                <a:latin typeface="Abadi"/>
              </a:rPr>
              <a:t>methodology:</a:t>
            </a:r>
          </a:p>
          <a:p>
            <a:pPr lvl="1">
              <a:lnSpc>
                <a:spcPct val="120000"/>
              </a:lnSpc>
              <a:spcBef>
                <a:spcPts val="1400"/>
              </a:spcBef>
            </a:pPr>
            <a:r>
              <a:rPr lang="en-US" sz="8400" dirty="0">
                <a:solidFill>
                  <a:schemeClr val="bg2">
                    <a:lumMod val="50000"/>
                  </a:schemeClr>
                </a:solidFill>
                <a:latin typeface="Abadi"/>
              </a:rPr>
              <a:t>Data was collected using </a:t>
            </a:r>
            <a:r>
              <a:rPr lang="en-US" sz="8400" dirty="0" err="1">
                <a:solidFill>
                  <a:schemeClr val="bg2">
                    <a:lumMod val="50000"/>
                  </a:schemeClr>
                </a:solidFill>
                <a:latin typeface="Abadi"/>
              </a:rPr>
              <a:t>SpaceX</a:t>
            </a:r>
            <a:r>
              <a:rPr lang="en-US" sz="8400" dirty="0">
                <a:solidFill>
                  <a:schemeClr val="bg2">
                    <a:lumMod val="50000"/>
                  </a:schemeClr>
                </a:solidFill>
                <a:latin typeface="Abadi"/>
              </a:rPr>
              <a:t> API and web scraping from Wikipedia.</a:t>
            </a:r>
            <a:endParaRPr lang="en-US" sz="8400" dirty="0" smtClean="0">
              <a:solidFill>
                <a:schemeClr val="bg2">
                  <a:lumMod val="50000"/>
                </a:schemeClr>
              </a:solidFill>
              <a:latin typeface="Abadi"/>
            </a:endParaRPr>
          </a:p>
          <a:p>
            <a:pPr>
              <a:lnSpc>
                <a:spcPct val="120000"/>
              </a:lnSpc>
              <a:spcBef>
                <a:spcPts val="1400"/>
              </a:spcBef>
            </a:pPr>
            <a:r>
              <a:rPr lang="en-US" sz="8800" dirty="0" smtClean="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Collected </a:t>
            </a:r>
            <a:r>
              <a:rPr lang="en-US" sz="7600" dirty="0">
                <a:solidFill>
                  <a:schemeClr val="bg2">
                    <a:lumMod val="50000"/>
                  </a:schemeClr>
                </a:solidFill>
                <a:latin typeface="Abadi"/>
              </a:rPr>
              <a:t>data was enriched by creating a landing outcome label based on outcome data after summarizing and analyzing features</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that was collected until this step were normalized, divided in training and test data sets and evaluated by four different classification models, being the accuracy of each model evaluated using different combinations of parameters.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614390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400" dirty="0">
                <a:solidFill>
                  <a:schemeClr val="accent3">
                    <a:lumMod val="25000"/>
                  </a:schemeClr>
                </a:solidFill>
                <a:latin typeface="Abadi" panose="020B0604020104020204" pitchFamily="34" charset="0"/>
              </a:rPr>
              <a:t>Describe how data sets were collected. </a:t>
            </a:r>
            <a:endParaRPr lang="en-US" sz="24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bg2">
                    <a:lumMod val="50000"/>
                  </a:schemeClr>
                </a:solidFill>
                <a:latin typeface="Abadi"/>
              </a:rPr>
              <a:t>-  Data collection was done using get request to the </a:t>
            </a:r>
            <a:r>
              <a:rPr lang="en-US" sz="1800" dirty="0" err="1">
                <a:solidFill>
                  <a:schemeClr val="bg2">
                    <a:lumMod val="50000"/>
                  </a:schemeClr>
                </a:solidFill>
                <a:latin typeface="Abadi"/>
              </a:rPr>
              <a:t>SpaceX</a:t>
            </a:r>
            <a:r>
              <a:rPr lang="en-US" sz="1800" dirty="0">
                <a:solidFill>
                  <a:schemeClr val="bg2">
                    <a:lumMod val="50000"/>
                  </a:schemeClr>
                </a:solidFill>
                <a:latin typeface="Abadi"/>
              </a:rPr>
              <a:t> API. </a:t>
            </a:r>
          </a:p>
          <a:p>
            <a:pPr marL="0" indent="0">
              <a:lnSpc>
                <a:spcPct val="100000"/>
              </a:lnSpc>
              <a:spcBef>
                <a:spcPts val="1400"/>
              </a:spcBef>
              <a:buNone/>
            </a:pPr>
            <a:r>
              <a:rPr lang="en-US" sz="1800" dirty="0">
                <a:solidFill>
                  <a:schemeClr val="bg2">
                    <a:lumMod val="50000"/>
                  </a:schemeClr>
                </a:solidFill>
                <a:latin typeface="Abadi"/>
              </a:rPr>
              <a:t>-  Next, we decoded the response content as a </a:t>
            </a:r>
            <a:r>
              <a:rPr lang="en-US" sz="1800" dirty="0" err="1">
                <a:solidFill>
                  <a:schemeClr val="bg2">
                    <a:lumMod val="50000"/>
                  </a:schemeClr>
                </a:solidFill>
                <a:latin typeface="Abadi"/>
              </a:rPr>
              <a:t>Json</a:t>
            </a:r>
            <a:r>
              <a:rPr lang="en-US" sz="1800" dirty="0">
                <a:solidFill>
                  <a:schemeClr val="bg2">
                    <a:lumMod val="50000"/>
                  </a:schemeClr>
                </a:solidFill>
                <a:latin typeface="Abadi"/>
              </a:rPr>
              <a:t> using .</a:t>
            </a:r>
            <a:r>
              <a:rPr lang="en-US" sz="1800" dirty="0" err="1">
                <a:solidFill>
                  <a:schemeClr val="bg2">
                    <a:lumMod val="50000"/>
                  </a:schemeClr>
                </a:solidFill>
                <a:latin typeface="Abadi"/>
              </a:rPr>
              <a:t>json</a:t>
            </a:r>
            <a:r>
              <a:rPr lang="en-US" sz="1800" dirty="0">
                <a:solidFill>
                  <a:schemeClr val="bg2">
                    <a:lumMod val="50000"/>
                  </a:schemeClr>
                </a:solidFill>
                <a:latin typeface="Abadi"/>
              </a:rPr>
              <a:t>() function call and turn it into a pandas </a:t>
            </a:r>
            <a:r>
              <a:rPr lang="en-US" sz="1800" dirty="0" err="1">
                <a:solidFill>
                  <a:schemeClr val="bg2">
                    <a:lumMod val="50000"/>
                  </a:schemeClr>
                </a:solidFill>
                <a:latin typeface="Abadi"/>
              </a:rPr>
              <a:t>dataframe</a:t>
            </a:r>
            <a:r>
              <a:rPr lang="en-US" sz="1800" dirty="0">
                <a:solidFill>
                  <a:schemeClr val="bg2">
                    <a:lumMod val="50000"/>
                  </a:schemeClr>
                </a:solidFill>
                <a:latin typeface="Abadi"/>
              </a:rPr>
              <a:t> using .</a:t>
            </a:r>
            <a:r>
              <a:rPr lang="en-US" sz="1800" dirty="0" err="1">
                <a:solidFill>
                  <a:schemeClr val="bg2">
                    <a:lumMod val="50000"/>
                  </a:schemeClr>
                </a:solidFill>
                <a:latin typeface="Abadi"/>
              </a:rPr>
              <a:t>json_normalize</a:t>
            </a:r>
            <a:r>
              <a:rPr lang="en-US" sz="1800" dirty="0">
                <a:solidFill>
                  <a:schemeClr val="bg2">
                    <a:lumMod val="50000"/>
                  </a:schemeClr>
                </a:solidFill>
                <a:latin typeface="Abadi"/>
              </a:rPr>
              <a:t>(). </a:t>
            </a:r>
          </a:p>
          <a:p>
            <a:pPr marL="0" indent="0">
              <a:lnSpc>
                <a:spcPct val="100000"/>
              </a:lnSpc>
              <a:spcBef>
                <a:spcPts val="1400"/>
              </a:spcBef>
              <a:buNone/>
            </a:pPr>
            <a:r>
              <a:rPr lang="en-US" sz="1800" dirty="0">
                <a:solidFill>
                  <a:schemeClr val="bg2">
                    <a:lumMod val="50000"/>
                  </a:schemeClr>
                </a:solidFill>
                <a:latin typeface="Abadi"/>
              </a:rPr>
              <a:t>-  We then cleaned the data, checked for missing values and fill in missing values where necessary. </a:t>
            </a:r>
          </a:p>
          <a:p>
            <a:pPr marL="0" indent="0">
              <a:lnSpc>
                <a:spcPct val="100000"/>
              </a:lnSpc>
              <a:spcBef>
                <a:spcPts val="1400"/>
              </a:spcBef>
              <a:buNone/>
            </a:pPr>
            <a:r>
              <a:rPr lang="en-US" sz="1800" dirty="0">
                <a:solidFill>
                  <a:schemeClr val="bg2">
                    <a:lumMod val="50000"/>
                  </a:schemeClr>
                </a:solidFill>
                <a:latin typeface="Abadi"/>
              </a:rPr>
              <a:t>-  In addition, we performed web scraping from Wikipedia for Falcon 9 launch records with </a:t>
            </a:r>
            <a:r>
              <a:rPr lang="en-US" sz="1800" dirty="0" err="1">
                <a:solidFill>
                  <a:schemeClr val="bg2">
                    <a:lumMod val="50000"/>
                  </a:schemeClr>
                </a:solidFill>
                <a:latin typeface="Abadi"/>
              </a:rPr>
              <a:t>BeautifulSoup</a:t>
            </a:r>
            <a:r>
              <a:rPr lang="en-US" sz="1800" dirty="0">
                <a:solidFill>
                  <a:schemeClr val="bg2">
                    <a:lumMod val="50000"/>
                  </a:schemeClr>
                </a:solidFill>
                <a:latin typeface="Abadi"/>
              </a:rPr>
              <a:t>. </a:t>
            </a:r>
          </a:p>
          <a:p>
            <a:pPr marL="0" indent="0">
              <a:lnSpc>
                <a:spcPct val="100000"/>
              </a:lnSpc>
              <a:spcBef>
                <a:spcPts val="1400"/>
              </a:spcBef>
              <a:buNone/>
            </a:pPr>
            <a:r>
              <a:rPr lang="en-US" sz="1800" dirty="0">
                <a:solidFill>
                  <a:schemeClr val="bg2">
                    <a:lumMod val="50000"/>
                  </a:schemeClr>
                </a:solidFill>
                <a:latin typeface="Abadi"/>
              </a:rPr>
              <a:t>-  The objective was to extract the launch records as HTML table, parse the table and convert it to a pandas </a:t>
            </a:r>
            <a:r>
              <a:rPr lang="en-US" sz="1800" dirty="0" err="1">
                <a:solidFill>
                  <a:schemeClr val="bg2">
                    <a:lumMod val="50000"/>
                  </a:schemeClr>
                </a:solidFill>
                <a:latin typeface="Abadi"/>
              </a:rPr>
              <a:t>dataframe</a:t>
            </a:r>
            <a:r>
              <a:rPr lang="en-US" sz="1800" dirty="0">
                <a:solidFill>
                  <a:schemeClr val="bg2">
                    <a:lumMod val="50000"/>
                  </a:schemeClr>
                </a:solidFill>
                <a:latin typeface="Abadi"/>
              </a:rPr>
              <a:t> for future analysis.</a:t>
            </a:r>
            <a:endParaRPr lang="en-US" sz="8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3"/>
              </a:rPr>
              <a:t>https://github.com/Champoe/DSCapstone/blob/main/jupyter-labs-spacex-data-collection-api.ipynb</a:t>
            </a:r>
            <a:endParaRPr lang="en-US" sz="18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4"/>
          <a:stretch>
            <a:fillRect/>
          </a:stretch>
        </p:blipFill>
        <p:spPr>
          <a:xfrm>
            <a:off x="7534275" y="1765878"/>
            <a:ext cx="2876550" cy="4171950"/>
          </a:xfrm>
          <a:prstGeom prst="rect">
            <a:avLst/>
          </a:prstGeom>
        </p:spPr>
      </p:pic>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purl.org/dc/terms/"/>
    <ds:schemaRef ds:uri="http://purl.org/dc/elements/1.1/"/>
    <ds:schemaRef ds:uri="http://www.w3.org/XML/1998/namespace"/>
    <ds:schemaRef ds:uri="http://schemas.microsoft.com/office/infopath/2007/PartnerControls"/>
    <ds:schemaRef ds:uri="http://schemas.microsoft.com/office/2006/documentManagement/types"/>
    <ds:schemaRef ds:uri="f80a141d-92ca-4d3d-9308-f7e7b1d44ce8"/>
    <ds:schemaRef ds:uri="155be751-a274-42e8-93fb-f39d3b9bccc8"/>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248</TotalTime>
  <Words>1619</Words>
  <Application>Microsoft Office PowerPoint</Application>
  <PresentationFormat>Widescreen</PresentationFormat>
  <Paragraphs>202</Paragraphs>
  <Slides>46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Admin</cp:lastModifiedBy>
  <cp:revision>208</cp:revision>
  <dcterms:created xsi:type="dcterms:W3CDTF">2021-04-29T18:58:34Z</dcterms:created>
  <dcterms:modified xsi:type="dcterms:W3CDTF">2023-06-05T04:40:11Z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